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62" r:id="rId3"/>
    <p:sldId id="264" r:id="rId4"/>
    <p:sldId id="263" r:id="rId5"/>
    <p:sldId id="270" r:id="rId6"/>
    <p:sldId id="265" r:id="rId7"/>
    <p:sldId id="266" r:id="rId8"/>
    <p:sldId id="259" r:id="rId9"/>
    <p:sldId id="267" r:id="rId10"/>
    <p:sldId id="268" r:id="rId11"/>
    <p:sldId id="269" r:id="rId12"/>
    <p:sldId id="271" r:id="rId13"/>
    <p:sldId id="274" r:id="rId14"/>
    <p:sldId id="275" r:id="rId15"/>
    <p:sldId id="276" r:id="rId16"/>
    <p:sldId id="277" r:id="rId17"/>
    <p:sldId id="281" r:id="rId18"/>
    <p:sldId id="282" r:id="rId19"/>
    <p:sldId id="283" r:id="rId20"/>
    <p:sldId id="278" r:id="rId21"/>
    <p:sldId id="279" r:id="rId22"/>
    <p:sldId id="284" r:id="rId23"/>
    <p:sldId id="285" r:id="rId24"/>
    <p:sldId id="286" r:id="rId25"/>
    <p:sldId id="287" r:id="rId26"/>
    <p:sldId id="288" r:id="rId27"/>
    <p:sldId id="289" r:id="rId28"/>
    <p:sldId id="290" r:id="rId29"/>
    <p:sldId id="280" r:id="rId30"/>
    <p:sldId id="291" r:id="rId31"/>
    <p:sldId id="292" r:id="rId32"/>
    <p:sldId id="293"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C9FD806-405C-472B-9B7D-9DDDD71DC108}" type="datetimeFigureOut">
              <a:rPr lang="es-ES" smtClean="0"/>
              <a:t>24/02/2013</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3D02BBF-F7E3-4868-A3DE-D6151E02D28F}"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C9FD806-405C-472B-9B7D-9DDDD71DC108}" type="datetimeFigureOut">
              <a:rPr lang="es-ES" smtClean="0"/>
              <a:t>24/02/2013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4C9FD806-405C-472B-9B7D-9DDDD71DC108}" type="datetimeFigureOut">
              <a:rPr lang="es-ES" smtClean="0"/>
              <a:t>24/02/2013</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C9FD806-405C-472B-9B7D-9DDDD71DC108}" type="datetimeFigureOut">
              <a:rPr lang="es-ES" smtClean="0"/>
              <a:t>24/02/2013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C9FD806-405C-472B-9B7D-9DDDD71DC108}" type="datetimeFigureOut">
              <a:rPr lang="es-ES" smtClean="0"/>
              <a:t>24/02/2013</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03D02BBF-F7E3-4868-A3DE-D6151E02D28F}"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C9FD806-405C-472B-9B7D-9DDDD71DC108}" type="datetimeFigureOut">
              <a:rPr lang="es-ES" smtClean="0"/>
              <a:t>24/02/2013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C9FD806-405C-472B-9B7D-9DDDD71DC108}" type="datetimeFigureOut">
              <a:rPr lang="es-ES" smtClean="0"/>
              <a:t>24/02/2013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C9FD806-405C-472B-9B7D-9DDDD71DC108}" type="datetimeFigureOut">
              <a:rPr lang="es-ES" smtClean="0"/>
              <a:t>24/02/2013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4C9FD806-405C-472B-9B7D-9DDDD71DC108}" type="datetimeFigureOut">
              <a:rPr lang="es-ES" smtClean="0"/>
              <a:t>24/02/2013</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C9FD806-405C-472B-9B7D-9DDDD71DC108}" type="datetimeFigureOut">
              <a:rPr lang="es-ES" smtClean="0"/>
              <a:t>24/02/2013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4C9FD806-405C-472B-9B7D-9DDDD71DC108}" type="datetimeFigureOut">
              <a:rPr lang="es-ES" smtClean="0"/>
              <a:t>24/02/2013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3D02BBF-F7E3-4868-A3DE-D6151E02D28F}" type="slidenum">
              <a:rPr lang="es-ES" smtClean="0"/>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C9FD806-405C-472B-9B7D-9DDDD71DC108}" type="datetimeFigureOut">
              <a:rPr lang="es-ES" smtClean="0"/>
              <a:t>24/02/2013</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3D02BBF-F7E3-4868-A3DE-D6151E02D28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cite_note-18"/><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LA ESCULTURA EN GRECIA</a:t>
            </a:r>
            <a:endParaRPr lang="es-ES" dirty="0"/>
          </a:p>
        </p:txBody>
      </p:sp>
      <p:sp>
        <p:nvSpPr>
          <p:cNvPr id="3" name="2 Marcador de contenido"/>
          <p:cNvSpPr>
            <a:spLocks noGrp="1"/>
          </p:cNvSpPr>
          <p:nvPr>
            <p:ph idx="1"/>
          </p:nvPr>
        </p:nvSpPr>
        <p:spPr/>
        <p:txBody>
          <a:bodyPr/>
          <a:lstStyle/>
          <a:p>
            <a:r>
              <a:rPr lang="es-ES" dirty="0" smtClean="0">
                <a:effectLst/>
              </a:rPr>
              <a:t>La escultura griega clásica se deriva principalmente de la evolución cultural ateniense en el siglo V a. C. —su expansión se explica por la hegemonía de esta ciudad sobre las otras griegas— donde la principal figura artística fue Fidias, con la colaboración más o menos aislada, pero esencial, de otro gran artista, Policleto, activo en Argos.</a:t>
            </a:r>
            <a:endParaRPr lang="es-ES" dirty="0"/>
          </a:p>
        </p:txBody>
      </p:sp>
    </p:spTree>
    <p:extLst>
      <p:ext uri="{BB962C8B-B14F-4D97-AF65-F5344CB8AC3E}">
        <p14:creationId xmlns:p14="http://schemas.microsoft.com/office/powerpoint/2010/main" val="421509867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El </a:t>
            </a:r>
            <a:r>
              <a:rPr lang="es-ES" dirty="0" err="1" smtClean="0"/>
              <a:t>Laocoonte</a:t>
            </a:r>
            <a:r>
              <a:rPr lang="es-ES" dirty="0" smtClean="0"/>
              <a:t> y sus hijos</a:t>
            </a:r>
            <a:endParaRPr lang="es-ES" dirty="0"/>
          </a:p>
        </p:txBody>
      </p:sp>
      <p:sp>
        <p:nvSpPr>
          <p:cNvPr id="3" name="2 Marcador de contenido"/>
          <p:cNvSpPr>
            <a:spLocks noGrp="1"/>
          </p:cNvSpPr>
          <p:nvPr>
            <p:ph idx="1"/>
          </p:nvPr>
        </p:nvSpPr>
        <p:spPr/>
        <p:txBody>
          <a:bodyPr/>
          <a:lstStyle/>
          <a:p>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7557"/>
            <a:ext cx="61926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22551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a:t>L</a:t>
            </a:r>
            <a:r>
              <a:rPr lang="es-ES" dirty="0" err="1" smtClean="0"/>
              <a:t>aocoonte</a:t>
            </a:r>
            <a:endParaRPr lang="es-ES" dirty="0"/>
          </a:p>
        </p:txBody>
      </p:sp>
      <p:sp>
        <p:nvSpPr>
          <p:cNvPr id="3" name="2 Marcador de contenido"/>
          <p:cNvSpPr>
            <a:spLocks noGrp="1"/>
          </p:cNvSpPr>
          <p:nvPr>
            <p:ph idx="1"/>
          </p:nvPr>
        </p:nvSpPr>
        <p:spPr/>
        <p:txBody>
          <a:bodyPr/>
          <a:lstStyle/>
          <a:p>
            <a:r>
              <a:rPr lang="es-ES" dirty="0" smtClean="0">
                <a:effectLst/>
              </a:rPr>
              <a:t>El conjunto escultórico del </a:t>
            </a:r>
            <a:r>
              <a:rPr lang="es-ES" dirty="0" err="1" smtClean="0">
                <a:effectLst/>
              </a:rPr>
              <a:t>Laocoonte</a:t>
            </a:r>
            <a:r>
              <a:rPr lang="es-ES" dirty="0" smtClean="0">
                <a:effectLst/>
              </a:rPr>
              <a:t> pertenece a la escuela de Rodas. Sus autores fueron </a:t>
            </a:r>
            <a:r>
              <a:rPr lang="es-ES" dirty="0" err="1" smtClean="0">
                <a:effectLst/>
              </a:rPr>
              <a:t>Agesandro</a:t>
            </a:r>
            <a:r>
              <a:rPr lang="es-ES" dirty="0" smtClean="0">
                <a:effectLst/>
              </a:rPr>
              <a:t>, </a:t>
            </a:r>
            <a:r>
              <a:rPr lang="es-ES" dirty="0" err="1" smtClean="0">
                <a:effectLst/>
              </a:rPr>
              <a:t>Polidoro</a:t>
            </a:r>
            <a:r>
              <a:rPr lang="es-ES" dirty="0" smtClean="0">
                <a:effectLst/>
              </a:rPr>
              <a:t> y </a:t>
            </a:r>
            <a:r>
              <a:rPr lang="es-ES" dirty="0" err="1" smtClean="0">
                <a:effectLst/>
              </a:rPr>
              <a:t>Atenodoro</a:t>
            </a:r>
            <a:r>
              <a:rPr lang="es-ES" dirty="0" smtClean="0">
                <a:effectLst/>
              </a:rPr>
              <a:t>. La obra original era una fundición de bronce. La actual es sólo una reconstrucción y esta tallada en mármol. Mide 2,42 m. y actualmente se halla expuesta en los Museos Vaticanos.</a:t>
            </a:r>
            <a:endParaRPr lang="es-ES" dirty="0"/>
          </a:p>
        </p:txBody>
      </p:sp>
    </p:spTree>
    <p:extLst>
      <p:ext uri="{BB962C8B-B14F-4D97-AF65-F5344CB8AC3E}">
        <p14:creationId xmlns:p14="http://schemas.microsoft.com/office/powerpoint/2010/main" val="21942246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331236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texto"/>
          <p:cNvSpPr>
            <a:spLocks noGrp="1"/>
          </p:cNvSpPr>
          <p:nvPr>
            <p:ph type="body" idx="2"/>
          </p:nvPr>
        </p:nvSpPr>
        <p:spPr>
          <a:xfrm>
            <a:off x="457200" y="548680"/>
            <a:ext cx="3008313" cy="5577483"/>
          </a:xfrm>
        </p:spPr>
        <p:txBody>
          <a:bodyPr>
            <a:noAutofit/>
          </a:bodyPr>
          <a:lstStyle/>
          <a:p>
            <a:r>
              <a:rPr lang="es-ES" sz="2000" b="1" dirty="0" smtClean="0">
                <a:latin typeface="Arial" pitchFamily="34" charset="0"/>
                <a:cs typeface="Arial" pitchFamily="34" charset="0"/>
              </a:rPr>
              <a:t>Autor:</a:t>
            </a:r>
            <a:r>
              <a:rPr lang="es-ES" sz="2000" b="1" i="1" dirty="0" smtClean="0">
                <a:latin typeface="Arial" pitchFamily="34" charset="0"/>
                <a:cs typeface="Arial" pitchFamily="34" charset="0"/>
              </a:rPr>
              <a:t> </a:t>
            </a:r>
            <a:r>
              <a:rPr lang="es-ES" sz="2000" b="1" dirty="0" smtClean="0">
                <a:latin typeface="Arial" pitchFamily="34" charset="0"/>
                <a:cs typeface="Arial" pitchFamily="34" charset="0"/>
              </a:rPr>
              <a:t>No se sabe el autor. Museo Capitolio de Roma.</a:t>
            </a:r>
            <a:endParaRPr lang="es-ES" sz="2000" dirty="0" smtClean="0">
              <a:latin typeface="Arial" pitchFamily="34" charset="0"/>
              <a:cs typeface="Arial" pitchFamily="34" charset="0"/>
            </a:endParaRPr>
          </a:p>
          <a:p>
            <a:r>
              <a:rPr lang="es-ES" sz="2000" b="1" dirty="0" smtClean="0">
                <a:latin typeface="Arial" pitchFamily="34" charset="0"/>
                <a:cs typeface="Arial" pitchFamily="34" charset="0"/>
              </a:rPr>
              <a:t>Fecha:</a:t>
            </a:r>
            <a:r>
              <a:rPr lang="es-ES" sz="2000" b="1" i="1" dirty="0" smtClean="0">
                <a:latin typeface="Arial" pitchFamily="34" charset="0"/>
                <a:cs typeface="Arial" pitchFamily="34" charset="0"/>
              </a:rPr>
              <a:t> </a:t>
            </a:r>
            <a:r>
              <a:rPr lang="es-ES" sz="2000" b="1" dirty="0" smtClean="0">
                <a:latin typeface="Arial" pitchFamily="34" charset="0"/>
                <a:cs typeface="Arial" pitchFamily="34" charset="0"/>
              </a:rPr>
              <a:t>S. II a. C. Periodo helenístico.</a:t>
            </a:r>
            <a:endParaRPr lang="es-ES" sz="2000" dirty="0" smtClean="0">
              <a:latin typeface="Arial" pitchFamily="34" charset="0"/>
              <a:cs typeface="Arial" pitchFamily="34" charset="0"/>
            </a:endParaRPr>
          </a:p>
          <a:p>
            <a:r>
              <a:rPr lang="es-ES" sz="2000" b="1" dirty="0" smtClean="0">
                <a:latin typeface="Arial" pitchFamily="34" charset="0"/>
                <a:cs typeface="Arial" pitchFamily="34" charset="0"/>
              </a:rPr>
              <a:t>Lugar:</a:t>
            </a:r>
            <a:r>
              <a:rPr lang="es-ES" sz="2000" b="1" i="1" dirty="0" smtClean="0">
                <a:latin typeface="Arial" pitchFamily="34" charset="0"/>
                <a:cs typeface="Arial" pitchFamily="34" charset="0"/>
              </a:rPr>
              <a:t> </a:t>
            </a:r>
            <a:r>
              <a:rPr lang="es-ES" sz="2000" b="1" dirty="0" smtClean="0">
                <a:latin typeface="Arial" pitchFamily="34" charset="0"/>
                <a:cs typeface="Arial" pitchFamily="34" charset="0"/>
              </a:rPr>
              <a:t>Grecia.</a:t>
            </a:r>
            <a:endParaRPr lang="es-ES" sz="2000" dirty="0" smtClean="0">
              <a:latin typeface="Arial" pitchFamily="34" charset="0"/>
              <a:cs typeface="Arial" pitchFamily="34" charset="0"/>
            </a:endParaRPr>
          </a:p>
          <a:p>
            <a:r>
              <a:rPr lang="es-ES" sz="2000" b="1" dirty="0" smtClean="0">
                <a:latin typeface="Arial" pitchFamily="34" charset="0"/>
                <a:cs typeface="Arial" pitchFamily="34" charset="0"/>
              </a:rPr>
              <a:t>Estilo:</a:t>
            </a:r>
            <a:r>
              <a:rPr lang="es-ES" sz="2000" b="1" i="1" dirty="0" smtClean="0">
                <a:latin typeface="Arial" pitchFamily="34" charset="0"/>
                <a:cs typeface="Arial" pitchFamily="34" charset="0"/>
              </a:rPr>
              <a:t> </a:t>
            </a:r>
            <a:r>
              <a:rPr lang="es-ES" sz="2000" b="1" dirty="0" smtClean="0">
                <a:latin typeface="Arial" pitchFamily="34" charset="0"/>
                <a:cs typeface="Arial" pitchFamily="34" charset="0"/>
              </a:rPr>
              <a:t>Realista</a:t>
            </a:r>
            <a:endParaRPr lang="es-ES" sz="2000" dirty="0" smtClean="0">
              <a:latin typeface="Arial" pitchFamily="34" charset="0"/>
              <a:cs typeface="Arial" pitchFamily="34" charset="0"/>
            </a:endParaRPr>
          </a:p>
          <a:p>
            <a:r>
              <a:rPr lang="es-ES" sz="2000" b="1" u="sng" dirty="0" smtClean="0">
                <a:latin typeface="Arial" pitchFamily="34" charset="0"/>
                <a:cs typeface="Arial" pitchFamily="34" charset="0"/>
              </a:rPr>
              <a:t>Análisis material</a:t>
            </a:r>
            <a:endParaRPr lang="es-ES" sz="2000" dirty="0" smtClean="0">
              <a:latin typeface="Arial" pitchFamily="34" charset="0"/>
              <a:cs typeface="Arial" pitchFamily="34" charset="0"/>
            </a:endParaRPr>
          </a:p>
          <a:p>
            <a:r>
              <a:rPr lang="es-ES" sz="2000" b="1" dirty="0" smtClean="0">
                <a:latin typeface="Arial" pitchFamily="34" charset="0"/>
                <a:cs typeface="Arial" pitchFamily="34" charset="0"/>
              </a:rPr>
              <a:t>Tipo de escultura: Es exenta (de bulto redondo) y esta sentada.</a:t>
            </a:r>
            <a:endParaRPr lang="es-ES" sz="2000" dirty="0" smtClean="0">
              <a:latin typeface="Arial" pitchFamily="34" charset="0"/>
              <a:cs typeface="Arial" pitchFamily="34" charset="0"/>
            </a:endParaRPr>
          </a:p>
          <a:p>
            <a:r>
              <a:rPr lang="es-ES" sz="2000" b="1" dirty="0" smtClean="0">
                <a:latin typeface="Arial" pitchFamily="34" charset="0"/>
                <a:cs typeface="Arial" pitchFamily="34" charset="0"/>
              </a:rPr>
              <a:t>Tipo de material: Está hecha en bronce (técnica de la cera perdida) La copia está hecha en mármol.</a:t>
            </a:r>
            <a:endParaRPr lang="es-ES" sz="2000" dirty="0" smtClean="0">
              <a:latin typeface="Arial" pitchFamily="34" charset="0"/>
              <a:cs typeface="Arial" pitchFamily="34" charset="0"/>
            </a:endParaRPr>
          </a:p>
          <a:p>
            <a:r>
              <a:rPr lang="es-ES" sz="2000" b="1" dirty="0" smtClean="0">
                <a:latin typeface="Arial" pitchFamily="34" charset="0"/>
                <a:cs typeface="Arial" pitchFamily="34" charset="0"/>
              </a:rPr>
              <a:t>La talla: Bien acabada.</a:t>
            </a:r>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p:txBody>
      </p:sp>
      <p:sp>
        <p:nvSpPr>
          <p:cNvPr id="5" name="4 Marcador de contenido"/>
          <p:cNvSpPr>
            <a:spLocks noGrp="1"/>
          </p:cNvSpPr>
          <p:nvPr>
            <p:ph sz="half" idx="1"/>
          </p:nvPr>
        </p:nvSpPr>
        <p:spPr>
          <a:xfrm>
            <a:off x="3995936" y="273050"/>
            <a:ext cx="4690864" cy="5853113"/>
          </a:xfrm>
        </p:spPr>
        <p:txBody>
          <a:bodyPr/>
          <a:lstStyle/>
          <a:p>
            <a:r>
              <a:rPr lang="es-ES" dirty="0" smtClean="0"/>
              <a:t>El niño de la espina</a:t>
            </a:r>
            <a:endParaRPr lang="es-ES" dirty="0"/>
          </a:p>
        </p:txBody>
      </p:sp>
    </p:spTree>
    <p:extLst>
      <p:ext uri="{BB962C8B-B14F-4D97-AF65-F5344CB8AC3E}">
        <p14:creationId xmlns:p14="http://schemas.microsoft.com/office/powerpoint/2010/main" val="75353505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arquitectura </a:t>
            </a:r>
            <a:endParaRPr lang="es-ES" dirty="0"/>
          </a:p>
        </p:txBody>
      </p:sp>
      <p:sp>
        <p:nvSpPr>
          <p:cNvPr id="3" name="2 Marcador de contenido"/>
          <p:cNvSpPr>
            <a:spLocks noGrp="1"/>
          </p:cNvSpPr>
          <p:nvPr>
            <p:ph idx="1"/>
          </p:nvPr>
        </p:nvSpPr>
        <p:spPr/>
        <p:txBody>
          <a:bodyPr>
            <a:normAutofit/>
          </a:bodyPr>
          <a:lstStyle/>
          <a:p>
            <a:r>
              <a:rPr lang="es-ES" dirty="0" smtClean="0">
                <a:effectLst/>
              </a:rPr>
              <a:t>El vocabulario formal de la arquitectura de la antigua Grecia, en particular la división del estilo arquitectónico se define en tres órdenes bien definidos: </a:t>
            </a:r>
            <a:r>
              <a:rPr lang="es-ES" dirty="0" smtClean="0">
                <a:solidFill>
                  <a:srgbClr val="FF0000"/>
                </a:solidFill>
                <a:effectLst/>
              </a:rPr>
              <a:t>el orden dórico</a:t>
            </a:r>
            <a:r>
              <a:rPr lang="es-ES" dirty="0" smtClean="0">
                <a:effectLst/>
              </a:rPr>
              <a:t>, </a:t>
            </a:r>
            <a:r>
              <a:rPr lang="es-ES" dirty="0" smtClean="0">
                <a:solidFill>
                  <a:srgbClr val="FF0000"/>
                </a:solidFill>
                <a:effectLst/>
              </a:rPr>
              <a:t>el orden jónico </a:t>
            </a:r>
            <a:r>
              <a:rPr lang="es-ES" dirty="0" smtClean="0">
                <a:effectLst/>
              </a:rPr>
              <a:t>y el </a:t>
            </a:r>
            <a:r>
              <a:rPr lang="es-ES" dirty="0" smtClean="0">
                <a:solidFill>
                  <a:srgbClr val="FF0000"/>
                </a:solidFill>
                <a:effectLst/>
              </a:rPr>
              <a:t>orden corintio</a:t>
            </a:r>
            <a:r>
              <a:rPr lang="es-ES" dirty="0" smtClean="0">
                <a:effectLst/>
              </a:rPr>
              <a:t>, teniendo efecto profundo en la arquitectura occidental de épocas posteriores. La arquitectura de la Antigua Roma surgió de la de Grecia y mantuvo su influencia en Italia ininterrumpida hasta nuestros días</a:t>
            </a:r>
            <a:endParaRPr lang="es-ES" dirty="0"/>
          </a:p>
        </p:txBody>
      </p:sp>
    </p:spTree>
    <p:extLst>
      <p:ext uri="{BB962C8B-B14F-4D97-AF65-F5344CB8AC3E}">
        <p14:creationId xmlns:p14="http://schemas.microsoft.com/office/powerpoint/2010/main" val="37321053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orden dórico</a:t>
            </a:r>
            <a:endParaRPr lang="es-ES" dirty="0"/>
          </a:p>
        </p:txBody>
      </p:sp>
      <p:sp>
        <p:nvSpPr>
          <p:cNvPr id="3" name="2 Marcador de contenido"/>
          <p:cNvSpPr>
            <a:spLocks noGrp="1"/>
          </p:cNvSpPr>
          <p:nvPr>
            <p:ph idx="1"/>
          </p:nvPr>
        </p:nvSpPr>
        <p:spPr/>
        <p:txBody>
          <a:bodyPr>
            <a:normAutofit/>
          </a:bodyPr>
          <a:lstStyle/>
          <a:p>
            <a:r>
              <a:rPr lang="es-ES" dirty="0" smtClean="0">
                <a:effectLst/>
              </a:rPr>
              <a:t>El estilo </a:t>
            </a:r>
            <a:r>
              <a:rPr lang="es-ES" b="1" dirty="0" smtClean="0">
                <a:effectLst/>
              </a:rPr>
              <a:t>dórico</a:t>
            </a:r>
            <a:r>
              <a:rPr lang="es-ES" dirty="0" smtClean="0">
                <a:effectLst/>
              </a:rPr>
              <a:t> es el más rudo y se empleaba en exteriores, especialmente de los templos dedicados a los dioses varones.</a:t>
            </a:r>
          </a:p>
          <a:p>
            <a:r>
              <a:rPr lang="es-ES" dirty="0" smtClean="0">
                <a:effectLst/>
              </a:rPr>
              <a:t>Este estilo clásico responde a una de las dos raíces del arte griego, la doria, que está en relación con las culturas de los metales europeas. Su decoración se caracteriza por preservar la mayor austeridad posible. </a:t>
            </a:r>
            <a:endParaRPr lang="es-ES" dirty="0"/>
          </a:p>
        </p:txBody>
      </p:sp>
    </p:spTree>
    <p:extLst>
      <p:ext uri="{BB962C8B-B14F-4D97-AF65-F5344CB8AC3E}">
        <p14:creationId xmlns:p14="http://schemas.microsoft.com/office/powerpoint/2010/main" val="112538049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Orden dórico</a:t>
            </a:r>
            <a:endParaRPr lang="es-ES" dirty="0"/>
          </a:p>
        </p:txBody>
      </p:sp>
      <p:sp>
        <p:nvSpPr>
          <p:cNvPr id="3" name="2 Marcador de contenido"/>
          <p:cNvSpPr>
            <a:spLocks noGrp="1"/>
          </p:cNvSpPr>
          <p:nvPr>
            <p:ph idx="1"/>
          </p:nvPr>
        </p:nvSpPr>
        <p:spPr/>
        <p:txBody>
          <a:bodyPr/>
          <a:lstStyle/>
          <a:p>
            <a:r>
              <a:rPr lang="es-ES" dirty="0" smtClean="0">
                <a:effectLst/>
              </a:rPr>
              <a:t>Suele estar asociado a divinidades masculinas. El pedestal está formado por una grada de tres escalones, los dos inferiores se denominan estereóbatos y el superior estilóbato. No tiene basa. Tiene de 16 a 20 estrías longitudinales conocidas que son aristas vivas. Tiene un ensanchamiento en su centro, conocido como éntasis</a:t>
            </a:r>
          </a:p>
          <a:p>
            <a:endParaRPr lang="es-ES" dirty="0"/>
          </a:p>
        </p:txBody>
      </p:sp>
    </p:spTree>
    <p:extLst>
      <p:ext uri="{BB962C8B-B14F-4D97-AF65-F5344CB8AC3E}">
        <p14:creationId xmlns:p14="http://schemas.microsoft.com/office/powerpoint/2010/main" val="114010628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smtClean="0">
                <a:latin typeface="Arial" pitchFamily="34" charset="0"/>
                <a:cs typeface="Arial" pitchFamily="34" charset="0"/>
              </a:rPr>
              <a:t>El </a:t>
            </a:r>
            <a:r>
              <a:rPr lang="es-ES" dirty="0">
                <a:latin typeface="Arial" pitchFamily="34" charset="0"/>
                <a:cs typeface="Arial" pitchFamily="34" charset="0"/>
              </a:rPr>
              <a:t>P</a:t>
            </a:r>
            <a:r>
              <a:rPr lang="es-ES" dirty="0" smtClean="0">
                <a:latin typeface="Arial" pitchFamily="34" charset="0"/>
                <a:cs typeface="Arial" pitchFamily="34" charset="0"/>
              </a:rPr>
              <a:t>artenón </a:t>
            </a:r>
            <a:endParaRPr lang="es-ES" dirty="0">
              <a:latin typeface="Arial" pitchFamily="34" charset="0"/>
              <a:cs typeface="Arial" pitchFamily="34" charset="0"/>
            </a:endParaRPr>
          </a:p>
        </p:txBody>
      </p:sp>
      <p:sp>
        <p:nvSpPr>
          <p:cNvPr id="6" name="5 Marcador de texto"/>
          <p:cNvSpPr>
            <a:spLocks noGrp="1"/>
          </p:cNvSpPr>
          <p:nvPr>
            <p:ph type="body" sz="half" idx="2"/>
          </p:nvPr>
        </p:nvSpPr>
        <p:spPr/>
        <p:txBody>
          <a:bodyPr/>
          <a:lstStyle/>
          <a:p>
            <a:r>
              <a:rPr lang="es-ES" dirty="0">
                <a:latin typeface="Arial" pitchFamily="34" charset="0"/>
                <a:cs typeface="Arial" pitchFamily="34" charset="0"/>
              </a:rPr>
              <a:t>Es el templo más importante de la Acrópolis. Se realizó en el 447a.C. , momento de esplendor de Pericles. Fidias dirige la obra y los arquitectos son </a:t>
            </a:r>
            <a:r>
              <a:rPr lang="es-ES" dirty="0" err="1">
                <a:latin typeface="Arial" pitchFamily="34" charset="0"/>
                <a:cs typeface="Arial" pitchFamily="34" charset="0"/>
              </a:rPr>
              <a:t>Ictino</a:t>
            </a:r>
            <a:r>
              <a:rPr lang="es-ES" dirty="0">
                <a:latin typeface="Arial" pitchFamily="34" charset="0"/>
                <a:cs typeface="Arial" pitchFamily="34" charset="0"/>
              </a:rPr>
              <a:t> y Calícrates: fue un trabajo en </a:t>
            </a:r>
            <a:r>
              <a:rPr lang="es-ES" dirty="0" smtClean="0">
                <a:latin typeface="Arial" pitchFamily="34" charset="0"/>
                <a:cs typeface="Arial" pitchFamily="34" charset="0"/>
              </a:rPr>
              <a:t>equipo</a:t>
            </a:r>
            <a:r>
              <a:rPr lang="es-ES" dirty="0" smtClean="0"/>
              <a:t>.</a:t>
            </a:r>
            <a:endParaRPr lang="es-ES" dirty="0"/>
          </a:p>
        </p:txBody>
      </p:sp>
      <p:sp>
        <p:nvSpPr>
          <p:cNvPr id="5" name="4 Marcador de posición de imagen"/>
          <p:cNvSpPr>
            <a:spLocks noGrp="1"/>
          </p:cNvSpPr>
          <p:nvPr>
            <p:ph type="pic" idx="1"/>
          </p:nvPr>
        </p:nvSpPr>
        <p:spPr/>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529208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59933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partenón</a:t>
            </a:r>
            <a:endParaRPr lang="es-ES" dirty="0"/>
          </a:p>
        </p:txBody>
      </p:sp>
      <p:sp>
        <p:nvSpPr>
          <p:cNvPr id="4" name="3 Marcador de texto"/>
          <p:cNvSpPr>
            <a:spLocks noGrp="1"/>
          </p:cNvSpPr>
          <p:nvPr>
            <p:ph type="body" sz="half" idx="2"/>
          </p:nvPr>
        </p:nvSpPr>
        <p:spPr/>
        <p:txBody>
          <a:bodyPr>
            <a:noAutofit/>
          </a:bodyPr>
          <a:lstStyle/>
          <a:p>
            <a:r>
              <a:rPr lang="es-ES" sz="2000" dirty="0">
                <a:latin typeface="Arial" pitchFamily="34" charset="0"/>
                <a:cs typeface="Arial" pitchFamily="34" charset="0"/>
              </a:rPr>
              <a:t>fue convertido en iglesia bizantina, en mezquita, en arsenal de los turcos, en el </a:t>
            </a:r>
            <a:r>
              <a:rPr lang="es-ES" sz="2000" dirty="0" err="1">
                <a:latin typeface="Arial" pitchFamily="34" charset="0"/>
                <a:cs typeface="Arial" pitchFamily="34" charset="0"/>
              </a:rPr>
              <a:t>s.XVII</a:t>
            </a:r>
            <a:r>
              <a:rPr lang="es-ES" sz="2000" dirty="0">
                <a:latin typeface="Arial" pitchFamily="34" charset="0"/>
                <a:cs typeface="Arial" pitchFamily="34" charset="0"/>
              </a:rPr>
              <a:t> cayó una bomba que casi lo destruyó y en el </a:t>
            </a:r>
            <a:r>
              <a:rPr lang="es-ES" sz="2000" dirty="0" err="1">
                <a:latin typeface="Arial" pitchFamily="34" charset="0"/>
                <a:cs typeface="Arial" pitchFamily="34" charset="0"/>
              </a:rPr>
              <a:t>s.XIX</a:t>
            </a:r>
            <a:r>
              <a:rPr lang="es-ES" sz="2000" dirty="0">
                <a:latin typeface="Arial" pitchFamily="34" charset="0"/>
                <a:cs typeface="Arial" pitchFamily="34" charset="0"/>
              </a:rPr>
              <a:t> hubo un gran terremoto.</a:t>
            </a:r>
          </a:p>
        </p:txBody>
      </p:sp>
      <p:sp>
        <p:nvSpPr>
          <p:cNvPr id="3" name="2 Marcador de posición de imagen"/>
          <p:cNvSpPr>
            <a:spLocks noGrp="1"/>
          </p:cNvSpPr>
          <p:nvPr>
            <p:ph type="pic" idx="1"/>
          </p:nvPr>
        </p:nvSpPr>
        <p:spPr/>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4" y="836712"/>
            <a:ext cx="504799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18679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Partenón</a:t>
            </a:r>
            <a:endParaRPr lang="es-ES" dirty="0"/>
          </a:p>
        </p:txBody>
      </p:sp>
      <p:sp>
        <p:nvSpPr>
          <p:cNvPr id="4" name="3 Marcador de texto"/>
          <p:cNvSpPr>
            <a:spLocks noGrp="1"/>
          </p:cNvSpPr>
          <p:nvPr>
            <p:ph type="body" sz="half" idx="2"/>
          </p:nvPr>
        </p:nvSpPr>
        <p:spPr/>
        <p:txBody>
          <a:bodyPr>
            <a:noAutofit/>
          </a:bodyPr>
          <a:lstStyle/>
          <a:p>
            <a:r>
              <a:rPr lang="es-ES" sz="2000" dirty="0">
                <a:latin typeface="Arial" pitchFamily="34" charset="0"/>
                <a:cs typeface="Arial" pitchFamily="34" charset="0"/>
              </a:rPr>
              <a:t>Está dedicado a Atenea </a:t>
            </a:r>
            <a:r>
              <a:rPr lang="es-ES" sz="2000" dirty="0" err="1">
                <a:latin typeface="Arial" pitchFamily="34" charset="0"/>
                <a:cs typeface="Arial" pitchFamily="34" charset="0"/>
              </a:rPr>
              <a:t>Partenos</a:t>
            </a:r>
            <a:r>
              <a:rPr lang="es-ES" sz="2000" dirty="0">
                <a:latin typeface="Arial" pitchFamily="34" charset="0"/>
                <a:cs typeface="Arial" pitchFamily="34" charset="0"/>
              </a:rPr>
              <a:t>, de la que había una gran estatua criselefantina realizada por Fidias en la naos.</a:t>
            </a:r>
          </a:p>
        </p:txBody>
      </p:sp>
      <p:sp>
        <p:nvSpPr>
          <p:cNvPr id="3" name="2 Marcador de posición de imagen"/>
          <p:cNvSpPr>
            <a:spLocks noGrp="1"/>
          </p:cNvSpPr>
          <p:nvPr>
            <p:ph type="pic" idx="1"/>
          </p:nvPr>
        </p:nvSpPr>
        <p:spPr/>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532859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84389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Columnas dóricas, jónicas y corintias</a:t>
            </a:r>
            <a:endParaRPr lang="es-ES" dirty="0"/>
          </a:p>
        </p:txBody>
      </p:sp>
      <p:sp>
        <p:nvSpPr>
          <p:cNvPr id="4" name="3 Marcador de texto"/>
          <p:cNvSpPr>
            <a:spLocks noGrp="1"/>
          </p:cNvSpPr>
          <p:nvPr>
            <p:ph type="body" sz="half" idx="2"/>
          </p:nvPr>
        </p:nvSpPr>
        <p:spPr/>
        <p:txBody>
          <a:bodyPr>
            <a:noAutofit/>
          </a:bodyPr>
          <a:lstStyle/>
          <a:p>
            <a:r>
              <a:rPr lang="es-ES" dirty="0" smtClean="0">
                <a:effectLst/>
                <a:latin typeface="Arial" pitchFamily="34" charset="0"/>
                <a:cs typeface="Arial" pitchFamily="34" charset="0"/>
              </a:rPr>
              <a:t>se plasmó claramente el ideal griego de “nada en exceso”, ya que por ejemplo, en la arquitectura no hubo grandes construcciones monumentales, pero si una serie de edificios públicos vinculados a la vida cotidiana en las ciudades</a:t>
            </a:r>
            <a:endParaRPr lang="es-ES" dirty="0">
              <a:latin typeface="Arial" pitchFamily="34" charset="0"/>
              <a:cs typeface="Arial" pitchFamily="34" charset="0"/>
            </a:endParaRPr>
          </a:p>
        </p:txBody>
      </p:sp>
      <p:sp>
        <p:nvSpPr>
          <p:cNvPr id="3" name="2 Marcador de posición de imagen"/>
          <p:cNvSpPr>
            <a:spLocks noGrp="1"/>
          </p:cNvSpPr>
          <p:nvPr>
            <p:ph type="pic" idx="1"/>
          </p:nvPr>
        </p:nvSpPr>
        <p:spPr>
          <a:xfrm>
            <a:off x="683568" y="836712"/>
            <a:ext cx="4206240" cy="4206240"/>
          </a:xfrm>
        </p:spPr>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522007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2513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ESTILO ARCAICO</a:t>
            </a:r>
            <a:endParaRPr lang="es-ES" dirty="0"/>
          </a:p>
        </p:txBody>
      </p:sp>
      <p:sp>
        <p:nvSpPr>
          <p:cNvPr id="3" name="2 Marcador de contenido"/>
          <p:cNvSpPr>
            <a:spLocks noGrp="1"/>
          </p:cNvSpPr>
          <p:nvPr>
            <p:ph idx="1"/>
          </p:nvPr>
        </p:nvSpPr>
        <p:spPr/>
        <p:txBody>
          <a:bodyPr>
            <a:normAutofit/>
          </a:bodyPr>
          <a:lstStyle/>
          <a:p>
            <a:r>
              <a:rPr lang="es-ES" dirty="0" smtClean="0">
                <a:effectLst/>
              </a:rPr>
              <a:t> El estilo arcaico hacía uso de una serie de convenciones heredadas de los egipcios, y lo más importante de su género, el desnudo masculino, o kouros, era una fórmula fija, una imagen de líneas abstractas que sólo mostraban del cuerpo humano real las características más básicas, y siempre exhibían la </a:t>
            </a:r>
            <a:r>
              <a:rPr lang="es-ES" dirty="0" smtClean="0">
                <a:effectLst/>
              </a:rPr>
              <a:t>llamada «sonrisa arcaica» con la misma actitud corporal, aunque consiguiese resultados de un aspecto soberbio y de una fuerza innegable.</a:t>
            </a:r>
            <a:endParaRPr lang="es-ES" dirty="0"/>
          </a:p>
        </p:txBody>
      </p:sp>
    </p:spTree>
    <p:extLst>
      <p:ext uri="{BB962C8B-B14F-4D97-AF65-F5344CB8AC3E}">
        <p14:creationId xmlns:p14="http://schemas.microsoft.com/office/powerpoint/2010/main" val="169954456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lstStyle/>
          <a:p>
            <a:r>
              <a:rPr lang="es-ES" dirty="0" smtClean="0"/>
              <a:t>Orden jónico</a:t>
            </a:r>
            <a:endParaRPr lang="es-ES" dirty="0"/>
          </a:p>
        </p:txBody>
      </p:sp>
      <p:sp>
        <p:nvSpPr>
          <p:cNvPr id="3" name="2 Marcador de contenido"/>
          <p:cNvSpPr>
            <a:spLocks noGrp="1"/>
          </p:cNvSpPr>
          <p:nvPr>
            <p:ph idx="4294967295"/>
          </p:nvPr>
        </p:nvSpPr>
        <p:spPr>
          <a:xfrm>
            <a:off x="0" y="1600200"/>
            <a:ext cx="8229600" cy="4525963"/>
          </a:xfrm>
        </p:spPr>
        <p:txBody>
          <a:bodyPr/>
          <a:lstStyle/>
          <a:p>
            <a:pPr marL="0" indent="0">
              <a:buNone/>
            </a:pPr>
            <a:r>
              <a:rPr lang="es-ES" dirty="0" smtClean="0">
                <a:effectLst/>
              </a:rPr>
              <a:t>El estilo </a:t>
            </a:r>
            <a:r>
              <a:rPr lang="es-ES" b="1" dirty="0" smtClean="0">
                <a:effectLst/>
              </a:rPr>
              <a:t>jónico</a:t>
            </a:r>
            <a:r>
              <a:rPr lang="es-ES" dirty="0" smtClean="0">
                <a:effectLst/>
              </a:rPr>
              <a:t> se empleaba en interiores o en exteriores de templos dedicados a divinidades femeninas. Resultaba elegante y refinado frente al dórico, por lo que se asociaba con la gracia y delicadeza de lo femenino. Era más relajado y decorativo que el dórico</a:t>
            </a:r>
          </a:p>
          <a:p>
            <a:endParaRPr lang="es-ES" dirty="0"/>
          </a:p>
        </p:txBody>
      </p:sp>
    </p:spTree>
    <p:extLst>
      <p:ext uri="{BB962C8B-B14F-4D97-AF65-F5344CB8AC3E}">
        <p14:creationId xmlns:p14="http://schemas.microsoft.com/office/powerpoint/2010/main" val="386221637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600200"/>
            <a:ext cx="8229600" cy="4525963"/>
          </a:xfrm>
        </p:spPr>
        <p:txBody>
          <a:bodyPr>
            <a:normAutofit/>
          </a:bodyPr>
          <a:lstStyle/>
          <a:p>
            <a:r>
              <a:rPr lang="es-ES" dirty="0" smtClean="0">
                <a:effectLst/>
              </a:rPr>
              <a:t>Este segundo estilo clásico se relaciona con la otra raíz del arte griego, la jonia, en relación con Asia Menor. Se usó en las ciudades de Jonia (hoy costa occidental de Turquía) y algunas islas del Egeo. El orden jónico se hizo preponderante durante el período helenístico, pues es más decorativo y apropiado a la estética de este período que el más severo dórico. </a:t>
            </a:r>
            <a:endParaRPr lang="es-ES" dirty="0"/>
          </a:p>
        </p:txBody>
      </p:sp>
    </p:spTree>
    <p:extLst>
      <p:ext uri="{BB962C8B-B14F-4D97-AF65-F5344CB8AC3E}">
        <p14:creationId xmlns:p14="http://schemas.microsoft.com/office/powerpoint/2010/main" val="189473474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3663"/>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26298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705678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82526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6048671"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33959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698477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9501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16530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55106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Orden corintio</a:t>
            </a:r>
            <a:endParaRPr lang="es-ES" dirty="0"/>
          </a:p>
        </p:txBody>
      </p:sp>
      <p:sp>
        <p:nvSpPr>
          <p:cNvPr id="6" name="5 Marcador de contenido"/>
          <p:cNvSpPr>
            <a:spLocks noGrp="1"/>
          </p:cNvSpPr>
          <p:nvPr>
            <p:ph idx="1"/>
          </p:nvPr>
        </p:nvSpPr>
        <p:spPr/>
        <p:txBody>
          <a:bodyPr>
            <a:normAutofit/>
          </a:bodyPr>
          <a:lstStyle/>
          <a:p>
            <a:r>
              <a:rPr lang="es-ES" dirty="0" smtClean="0">
                <a:effectLst/>
              </a:rPr>
              <a:t>Es el más elegante y ornamentado de los órdenes arquitectónicos clásicos. Se atribuye su creación al escultor griego Calímaco en el siglo IV a. C. Esencialmente es similar al orden jónico, del que difiere básicamente en la forma y tamaño del capitel. Una de las construcciones más destacables ejecutadas según las pautas estilísticas del orden corintio es el monumento de </a:t>
            </a:r>
            <a:r>
              <a:rPr lang="es-ES" dirty="0" err="1" smtClean="0">
                <a:effectLst/>
              </a:rPr>
              <a:t>Lisícrates</a:t>
            </a:r>
            <a:r>
              <a:rPr lang="es-ES" dirty="0" smtClean="0">
                <a:effectLst/>
              </a:rPr>
              <a:t> en Atenas, levantado hacia 334 a. C.</a:t>
            </a:r>
            <a:endParaRPr lang="es-ES" dirty="0"/>
          </a:p>
        </p:txBody>
      </p:sp>
    </p:spTree>
    <p:extLst>
      <p:ext uri="{BB962C8B-B14F-4D97-AF65-F5344CB8AC3E}">
        <p14:creationId xmlns:p14="http://schemas.microsoft.com/office/powerpoint/2010/main" val="187535193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698477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99659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Orden corintio</a:t>
            </a:r>
            <a:endParaRPr lang="es-ES" dirty="0"/>
          </a:p>
        </p:txBody>
      </p:sp>
      <p:sp>
        <p:nvSpPr>
          <p:cNvPr id="3" name="2 Marcador de contenido"/>
          <p:cNvSpPr>
            <a:spLocks noGrp="1"/>
          </p:cNvSpPr>
          <p:nvPr>
            <p:ph type="body" sz="half" idx="2"/>
          </p:nvPr>
        </p:nvSpPr>
        <p:spPr/>
        <p:txBody>
          <a:bodyPr>
            <a:normAutofit/>
          </a:bodyPr>
          <a:lstStyle/>
          <a:p>
            <a:r>
              <a:rPr lang="es-ES" sz="2000" dirty="0" smtClean="0">
                <a:effectLst/>
                <a:latin typeface="Arial" pitchFamily="34" charset="0"/>
                <a:cs typeface="Arial" pitchFamily="34" charset="0"/>
              </a:rPr>
              <a:t>Hojas de acanto, utilizada para jardines interiores</a:t>
            </a:r>
          </a:p>
          <a:p>
            <a:endParaRPr lang="es-ES" sz="2000" dirty="0">
              <a:latin typeface="Arial" pitchFamily="34" charset="0"/>
              <a:cs typeface="Arial" pitchFamily="34" charset="0"/>
            </a:endParaRPr>
          </a:p>
        </p:txBody>
      </p:sp>
      <p:sp>
        <p:nvSpPr>
          <p:cNvPr id="4" name="3 Marcador de posición de imagen"/>
          <p:cNvSpPr>
            <a:spLocks noGrp="1"/>
          </p:cNvSpPr>
          <p:nvPr>
            <p:ph type="pic" idx="1"/>
          </p:nvPr>
        </p:nvSpPr>
        <p:spPr/>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38884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81692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ESCULTURA GRIEGA ARCAICA</a:t>
            </a:r>
            <a:endParaRPr lang="es-ES" dirty="0"/>
          </a:p>
        </p:txBody>
      </p:sp>
      <p:sp>
        <p:nvSpPr>
          <p:cNvPr id="3" name="2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376772"/>
            <a:ext cx="251742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80608"/>
            <a:ext cx="583264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10482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63284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01302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705678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10103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747780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127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Estilo arcaico</a:t>
            </a:r>
            <a:endParaRPr lang="es-ES" dirty="0"/>
          </a:p>
        </p:txBody>
      </p:sp>
      <p:sp>
        <p:nvSpPr>
          <p:cNvPr id="3" name="2 Marcador de contenido"/>
          <p:cNvSpPr>
            <a:spLocks noGrp="1"/>
          </p:cNvSpPr>
          <p:nvPr>
            <p:ph idx="1"/>
          </p:nvPr>
        </p:nvSpPr>
        <p:spPr/>
        <p:txBody>
          <a:bodyPr/>
          <a:lstStyle/>
          <a:p>
            <a:r>
              <a:rPr lang="es-ES" baseline="30000" dirty="0" smtClean="0">
                <a:effectLst/>
                <a:hlinkClick r:id="rId2"/>
              </a:rPr>
              <a:t>]</a:t>
            </a:r>
            <a:r>
              <a:rPr lang="es-ES" dirty="0" smtClean="0">
                <a:effectLst/>
              </a:rPr>
              <a:t> Estas eran formas siempre de hombres jóvenes, desde la adolescencia hasta una cierta madurez, incluso cuando eran realizadas para los sepulcros, probablemente de ciudadanos mayores, como las estatuas sepulcrales del </a:t>
            </a:r>
            <a:r>
              <a:rPr lang="es-ES" i="1" dirty="0" smtClean="0">
                <a:effectLst/>
              </a:rPr>
              <a:t>Kurós de </a:t>
            </a:r>
            <a:r>
              <a:rPr lang="es-ES" i="1" dirty="0" err="1" smtClean="0">
                <a:effectLst/>
              </a:rPr>
              <a:t>Aristódikos</a:t>
            </a:r>
            <a:r>
              <a:rPr lang="es-ES" dirty="0" smtClean="0">
                <a:effectLst/>
              </a:rPr>
              <a:t> y el </a:t>
            </a:r>
            <a:r>
              <a:rPr lang="es-ES" i="1" dirty="0" smtClean="0">
                <a:effectLst/>
              </a:rPr>
              <a:t>Kurós de </a:t>
            </a:r>
            <a:r>
              <a:rPr lang="es-ES" i="1" dirty="0" err="1" smtClean="0">
                <a:effectLst/>
              </a:rPr>
              <a:t>Anavyssos</a:t>
            </a:r>
            <a:r>
              <a:rPr lang="es-ES" dirty="0" smtClean="0">
                <a:effectLst/>
              </a:rPr>
              <a:t> del Museo Arqueológico Nacional de Atenas</a:t>
            </a:r>
          </a:p>
          <a:p>
            <a:endParaRPr lang="es-ES" dirty="0"/>
          </a:p>
        </p:txBody>
      </p:sp>
    </p:spTree>
    <p:extLst>
      <p:ext uri="{BB962C8B-B14F-4D97-AF65-F5344CB8AC3E}">
        <p14:creationId xmlns:p14="http://schemas.microsoft.com/office/powerpoint/2010/main" val="11539329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Estilo arcaico</a:t>
            </a:r>
            <a:endParaRPr lang="es-ES" dirty="0"/>
          </a:p>
        </p:txBody>
      </p:sp>
      <p:sp>
        <p:nvSpPr>
          <p:cNvPr id="3" name="2 Marcador de contenido"/>
          <p:cNvSpPr>
            <a:spLocks noGrp="1"/>
          </p:cNvSpPr>
          <p:nvPr>
            <p:ph idx="1"/>
          </p:nvPr>
        </p:nvSpPr>
        <p:spPr/>
        <p:txBody>
          <a:bodyPr/>
          <a:lstStyle/>
          <a:p>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5184576"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82250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ESTILO SEVERO</a:t>
            </a:r>
            <a:endParaRPr lang="es-ES" dirty="0"/>
          </a:p>
        </p:txBody>
      </p:sp>
      <p:sp>
        <p:nvSpPr>
          <p:cNvPr id="3" name="2 Marcador de contenido"/>
          <p:cNvSpPr>
            <a:spLocks noGrp="1"/>
          </p:cNvSpPr>
          <p:nvPr>
            <p:ph idx="1"/>
          </p:nvPr>
        </p:nvSpPr>
        <p:spPr/>
        <p:txBody>
          <a:bodyPr/>
          <a:lstStyle/>
          <a:p>
            <a:r>
              <a:rPr lang="es-ES" dirty="0" smtClean="0">
                <a:effectLst/>
              </a:rPr>
              <a:t>Fue un estilo internacional dentro de las polis de la </a:t>
            </a:r>
            <a:r>
              <a:rPr lang="es-ES" dirty="0" err="1" smtClean="0">
                <a:effectLst/>
              </a:rPr>
              <a:t>Hélade</a:t>
            </a:r>
            <a:r>
              <a:rPr lang="es-ES" dirty="0" smtClean="0">
                <a:effectLst/>
              </a:rPr>
              <a:t>, y abarcó una gran variedad de géneros: escultura en bronce de bulto redondo, estelas, y relieves arquitectónicos. El estilo logró quizá su culmen con las metopas del templo de Zeus en Olimpia.</a:t>
            </a:r>
            <a:endParaRPr lang="es-ES" dirty="0"/>
          </a:p>
        </p:txBody>
      </p:sp>
    </p:spTree>
    <p:extLst>
      <p:ext uri="{BB962C8B-B14F-4D97-AF65-F5344CB8AC3E}">
        <p14:creationId xmlns:p14="http://schemas.microsoft.com/office/powerpoint/2010/main" val="85004587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9776"/>
            <a:ext cx="8229600" cy="1143000"/>
          </a:xfrm>
        </p:spPr>
        <p:txBody>
          <a:bodyPr>
            <a:normAutofit/>
          </a:bodyPr>
          <a:lstStyle/>
          <a:p>
            <a:r>
              <a:rPr lang="es-ES" b="1" i="1" dirty="0" smtClean="0">
                <a:effectLst/>
              </a:rPr>
              <a:t>Discóbolo</a:t>
            </a:r>
            <a:r>
              <a:rPr lang="es-ES" dirty="0" smtClean="0">
                <a:effectLst/>
              </a:rPr>
              <a:t> </a:t>
            </a:r>
            <a:endParaRPr lang="es-ES" dirty="0"/>
          </a:p>
        </p:txBody>
      </p:sp>
      <p:sp>
        <p:nvSpPr>
          <p:cNvPr id="3" name="2 Marcador de contenido"/>
          <p:cNvSpPr>
            <a:spLocks noGrp="1"/>
          </p:cNvSpPr>
          <p:nvPr>
            <p:ph idx="1"/>
          </p:nvPr>
        </p:nvSpPr>
        <p:spPr/>
        <p:txBody>
          <a:bodyPr/>
          <a:lstStyle/>
          <a:p>
            <a:r>
              <a:rPr lang="es-ES" dirty="0" smtClean="0">
                <a:effectLst/>
              </a:rPr>
              <a:t>Representa a un atleta </a:t>
            </a:r>
          </a:p>
          <a:p>
            <a:pPr marL="0" indent="0">
              <a:buNone/>
            </a:pPr>
            <a:r>
              <a:rPr lang="es-ES" dirty="0" smtClean="0"/>
              <a:t>    e</a:t>
            </a:r>
            <a:r>
              <a:rPr lang="es-ES" dirty="0" smtClean="0">
                <a:effectLst/>
              </a:rPr>
              <a:t>n un instante anterior </a:t>
            </a:r>
          </a:p>
          <a:p>
            <a:pPr marL="0" indent="0">
              <a:buNone/>
            </a:pPr>
            <a:r>
              <a:rPr lang="es-ES" dirty="0"/>
              <a:t> </a:t>
            </a:r>
            <a:r>
              <a:rPr lang="es-ES" dirty="0" smtClean="0"/>
              <a:t>   </a:t>
            </a:r>
            <a:r>
              <a:rPr lang="es-ES" dirty="0" smtClean="0">
                <a:effectLst/>
              </a:rPr>
              <a:t>al lanzamiento del disco</a:t>
            </a:r>
          </a:p>
          <a:p>
            <a:pPr marL="0" indent="0">
              <a:buNone/>
            </a:pPr>
            <a:r>
              <a:rPr lang="es-ES" b="1" dirty="0" smtClean="0">
                <a:effectLst/>
              </a:rPr>
              <a:t>    Mirón</a:t>
            </a:r>
            <a:r>
              <a:rPr lang="es-ES" dirty="0" smtClean="0">
                <a:effectLst/>
              </a:rPr>
              <a:t>  480-440 a. C.</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45212"/>
            <a:ext cx="3600400"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3518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APOLO</a:t>
            </a:r>
            <a:endParaRPr lang="es-ES" dirty="0"/>
          </a:p>
        </p:txBody>
      </p:sp>
      <p:sp>
        <p:nvSpPr>
          <p:cNvPr id="3" name="2 Marcador de contenido"/>
          <p:cNvSpPr>
            <a:spLocks noGrp="1"/>
          </p:cNvSpPr>
          <p:nvPr>
            <p:ph idx="1"/>
          </p:nvPr>
        </p:nvSpPr>
        <p:spPr/>
        <p:txBody>
          <a:bodyPr>
            <a:normAutofit/>
          </a:bodyPr>
          <a:lstStyle/>
          <a:p>
            <a:r>
              <a:rPr lang="es-ES" i="1" dirty="0" smtClean="0">
                <a:effectLst/>
              </a:rPr>
              <a:t>Apolo</a:t>
            </a:r>
            <a:r>
              <a:rPr lang="es-ES" dirty="0" smtClean="0">
                <a:effectLst/>
              </a:rPr>
              <a:t>, original.</a:t>
            </a:r>
          </a:p>
          <a:p>
            <a:r>
              <a:rPr lang="es-ES" dirty="0" smtClean="0">
                <a:effectLst/>
              </a:rPr>
              <a:t> Museo Arqueológico </a:t>
            </a:r>
          </a:p>
          <a:p>
            <a:r>
              <a:rPr lang="es-ES" dirty="0" smtClean="0">
                <a:effectLst/>
              </a:rPr>
              <a:t>de Olimpia. </a:t>
            </a:r>
          </a:p>
          <a:p>
            <a:r>
              <a:rPr lang="es-ES" dirty="0" smtClean="0">
                <a:effectLst/>
              </a:rPr>
              <a:t>Ejemplo de estilo severo.</a:t>
            </a:r>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24996"/>
            <a:ext cx="344992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46786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ESTILO HELENÍSTICO</a:t>
            </a:r>
            <a:endParaRPr lang="es-ES" dirty="0"/>
          </a:p>
        </p:txBody>
      </p:sp>
      <p:sp>
        <p:nvSpPr>
          <p:cNvPr id="3" name="2 Marcador de contenido"/>
          <p:cNvSpPr>
            <a:spLocks noGrp="1"/>
          </p:cNvSpPr>
          <p:nvPr>
            <p:ph idx="1"/>
          </p:nvPr>
        </p:nvSpPr>
        <p:spPr/>
        <p:txBody>
          <a:bodyPr/>
          <a:lstStyle/>
          <a:p>
            <a:endParaRPr lang="es-ES" dirty="0"/>
          </a:p>
          <a:p>
            <a:r>
              <a:rPr lang="es-ES" dirty="0"/>
              <a:t> Se denomina arte helenístico al desarrollado desde el S.IV a</a:t>
            </a:r>
            <a:r>
              <a:rPr lang="es-ES" dirty="0" smtClean="0"/>
              <a:t>. C </a:t>
            </a:r>
            <a:r>
              <a:rPr lang="es-ES" dirty="0"/>
              <a:t>hasta el año 30 a.C. A lo largo de estos siglos asistimos a una nueva civilización en la que se mezclan los estilos griegos y </a:t>
            </a:r>
            <a:r>
              <a:rPr lang="es-ES" dirty="0" smtClean="0"/>
              <a:t>orientales debido a las invasiones de Alejandro Magno  </a:t>
            </a:r>
            <a:r>
              <a:rPr lang="es-ES" dirty="0"/>
              <a:t>	</a:t>
            </a:r>
            <a:r>
              <a:rPr lang="es-ES" b="1" i="1" dirty="0" smtClean="0"/>
              <a:t> </a:t>
            </a:r>
            <a:r>
              <a:rPr lang="es-ES" dirty="0"/>
              <a:t>	</a:t>
            </a:r>
          </a:p>
          <a:p>
            <a:endParaRPr lang="es-ES" dirty="0"/>
          </a:p>
        </p:txBody>
      </p:sp>
    </p:spTree>
    <p:extLst>
      <p:ext uri="{BB962C8B-B14F-4D97-AF65-F5344CB8AC3E}">
        <p14:creationId xmlns:p14="http://schemas.microsoft.com/office/powerpoint/2010/main" val="16270437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154</TotalTime>
  <Words>990</Words>
  <Application>Microsoft Office PowerPoint</Application>
  <PresentationFormat>Presentación en pantalla (4:3)</PresentationFormat>
  <Paragraphs>57</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Opulento</vt:lpstr>
      <vt:lpstr>LA ESCULTURA EN GRECIA</vt:lpstr>
      <vt:lpstr>EL ESTILO ARCAICO</vt:lpstr>
      <vt:lpstr>ESCULTURA GRIEGA ARCAICA</vt:lpstr>
      <vt:lpstr>Estilo arcaico</vt:lpstr>
      <vt:lpstr>Estilo arcaico</vt:lpstr>
      <vt:lpstr>ESTILO SEVERO</vt:lpstr>
      <vt:lpstr>Discóbolo </vt:lpstr>
      <vt:lpstr>APOLO</vt:lpstr>
      <vt:lpstr>ESTILO HELENÍSTICO</vt:lpstr>
      <vt:lpstr>El Laocoonte y sus hijos</vt:lpstr>
      <vt:lpstr>El Laocoonte</vt:lpstr>
      <vt:lpstr>Presentación de PowerPoint</vt:lpstr>
      <vt:lpstr>La arquitectura </vt:lpstr>
      <vt:lpstr>El orden dórico</vt:lpstr>
      <vt:lpstr>Orden dórico</vt:lpstr>
      <vt:lpstr>El Partenón </vt:lpstr>
      <vt:lpstr>El partenón</vt:lpstr>
      <vt:lpstr>El Partenón</vt:lpstr>
      <vt:lpstr>Columnas dóricas, jónicas y corintias</vt:lpstr>
      <vt:lpstr>Orden jónico</vt:lpstr>
      <vt:lpstr>Presentación de PowerPoint</vt:lpstr>
      <vt:lpstr>Presentación de PowerPoint</vt:lpstr>
      <vt:lpstr>Presentación de PowerPoint</vt:lpstr>
      <vt:lpstr>Presentación de PowerPoint</vt:lpstr>
      <vt:lpstr>Presentación de PowerPoint</vt:lpstr>
      <vt:lpstr>Presentación de PowerPoint</vt:lpstr>
      <vt:lpstr>Orden corintio</vt:lpstr>
      <vt:lpstr>Presentación de PowerPoint</vt:lpstr>
      <vt:lpstr>Orden corintio</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ESCULTURA EN GRECIA</dc:title>
  <dc:creator>Gloria</dc:creator>
  <cp:lastModifiedBy>Gloria</cp:lastModifiedBy>
  <cp:revision>18</cp:revision>
  <dcterms:created xsi:type="dcterms:W3CDTF">2013-02-24T20:26:14Z</dcterms:created>
  <dcterms:modified xsi:type="dcterms:W3CDTF">2013-02-24T23:00:32Z</dcterms:modified>
</cp:coreProperties>
</file>